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595" r:id="rId5"/>
    <p:sldId id="596" r:id="rId6"/>
    <p:sldId id="259" r:id="rId7"/>
    <p:sldId id="260" r:id="rId8"/>
    <p:sldId id="564" r:id="rId9"/>
    <p:sldId id="570" r:id="rId10"/>
    <p:sldId id="571" r:id="rId11"/>
    <p:sldId id="572" r:id="rId12"/>
    <p:sldId id="573" r:id="rId13"/>
    <p:sldId id="574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597" r:id="rId27"/>
    <p:sldId id="598" r:id="rId28"/>
    <p:sldId id="5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1F32-C199-43E9-90F4-40ADC845D942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A084F-1049-44FB-83E8-6D47CDECB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2774A953-993C-4B35-91C8-603B87945C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9B85719D-7A9D-4B04-95B5-A5B972235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10AE2B1A-28EA-4F4C-97F7-C6B908E64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578597-4262-42AB-846D-A7CC192377DC}" type="slidenum">
              <a:rPr lang="en-US" altLang="en-US" sz="1200" b="0"/>
              <a:pPr/>
              <a:t>4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212161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10C83971-8D59-42BC-94F2-978723CA63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07DEBF-AE86-4A79-927A-AA6BE1D244BC}" type="slidenum">
              <a:rPr lang="en-US" altLang="en-US" sz="1200" b="0"/>
              <a:pPr/>
              <a:t>8</a:t>
            </a:fld>
            <a:endParaRPr lang="en-US" altLang="en-US" sz="1200" b="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39B87AA-0C5C-4858-B24F-F49896A57C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23886457-5479-4456-B952-8929C9AE91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62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F048F88-FB70-4E29-9B85-2061BEA7B5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62910C-0C89-4817-9646-68B04E11CDAA}" type="slidenum">
              <a:rPr lang="en-US" altLang="en-US" sz="1200" b="0"/>
              <a:pPr/>
              <a:t>9</a:t>
            </a:fld>
            <a:endParaRPr lang="en-US" altLang="en-US" sz="1200" b="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DBF467B-9C17-41E2-AF34-A4758DFD4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27A62506-2DDC-4197-8007-608C9D85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51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AA0DEF34-E40C-4553-9D41-3FB5C23EAE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D69EEF6-26AC-46C6-96D9-832D9B9F822E}" type="slidenum">
              <a:rPr lang="en-US" altLang="en-US" sz="1200" b="0"/>
              <a:pPr/>
              <a:t>10</a:t>
            </a:fld>
            <a:endParaRPr lang="en-US" altLang="en-US" sz="1200" b="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0026A593-4E31-41AF-B2AB-48738970E1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9AEAEECB-E8B4-43DD-B5B1-808B2E466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301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3543A76-480F-4E38-A95D-FE36D47FFC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FDF83B-6725-4F6D-924F-8B711D7F3E3B}" type="slidenum">
              <a:rPr lang="en-US" altLang="en-US" sz="1200" b="0"/>
              <a:pPr/>
              <a:t>11</a:t>
            </a:fld>
            <a:endParaRPr lang="en-US" altLang="en-US" sz="1200" b="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8DA211E-7109-4B92-83EA-852A8B60B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9F055279-D5D9-41C5-87A3-EC8EF016F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35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5A155C2-7AF8-46FA-AA05-50CF0E3E8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3A0FBB-C722-44C0-830E-63DF1F94290F}" type="slidenum">
              <a:rPr lang="en-US" altLang="en-US" sz="1200" b="0"/>
              <a:pPr/>
              <a:t>12</a:t>
            </a:fld>
            <a:endParaRPr lang="en-US" altLang="en-US" sz="1200" b="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3A4A8D56-10CC-4956-AC42-7E8D17FBB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E780D503-B12F-448A-8E47-B02B9F375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71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654EFE4-D4DA-4D88-87D4-B68E00065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66673F9-CB8D-4778-9B8F-7F2C349F6F96}" type="slidenum">
              <a:rPr lang="en-US" altLang="en-US" sz="1200" b="0"/>
              <a:pPr/>
              <a:t>13</a:t>
            </a:fld>
            <a:endParaRPr lang="en-US" altLang="en-US" sz="1200" b="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AFF5D9D-9A8B-4CA6-AD40-1D188FCE2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C7C8BB8-C1B1-480F-B8D1-3C9E28948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27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9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2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5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4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0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6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blog.flickr.net/en/2010/01/27/a-look-into-the-pas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5612E-EE44-45E6-BB27-CD6236D14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1985963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RANSAC</a:t>
            </a:r>
            <a:endParaRPr lang="en-IN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C9387-DF42-48D0-8453-CA08CF59A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5334000" cy="19859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Random Sample Consensus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DD577-7B32-49A3-BF03-D8C8A4F3F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0" r="23503" b="-2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819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SIFT2">
            <a:extLst>
              <a:ext uri="{FF2B5EF4-FFF2-40B4-BE49-F238E27FC236}">
                <a16:creationId xmlns:a16="http://schemas.microsoft.com/office/drawing/2014/main" id="{B7D68786-83D8-48F8-B253-29ED60520AF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7" descr="SIFT1">
            <a:extLst>
              <a:ext uri="{FF2B5EF4-FFF2-40B4-BE49-F238E27FC236}">
                <a16:creationId xmlns:a16="http://schemas.microsoft.com/office/drawing/2014/main" id="{D65EAA3B-F50B-4838-BBE7-C2E5C6B4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>
            <a:extLst>
              <a:ext uri="{FF2B5EF4-FFF2-40B4-BE49-F238E27FC236}">
                <a16:creationId xmlns:a16="http://schemas.microsoft.com/office/drawing/2014/main" id="{B794CC81-7DAB-47B1-8709-6F52BCAC4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6137"/>
            <a:ext cx="9144000" cy="1263649"/>
          </a:xfrm>
        </p:spPr>
        <p:txBody>
          <a:bodyPr/>
          <a:lstStyle/>
          <a:p>
            <a:r>
              <a:rPr lang="en-US" altLang="en-US" dirty="0"/>
              <a:t>Feature-based alignment outline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17F4AEB7-0EDD-42E8-997D-1B5F7629D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Compute </a:t>
            </a:r>
            <a:r>
              <a:rPr lang="en-US" altLang="en-US" i="1"/>
              <a:t>putative matches</a:t>
            </a:r>
          </a:p>
        </p:txBody>
      </p:sp>
      <p:sp>
        <p:nvSpPr>
          <p:cNvPr id="25606" name="Line 11">
            <a:extLst>
              <a:ext uri="{FF2B5EF4-FFF2-40B4-BE49-F238E27FC236}">
                <a16:creationId xmlns:a16="http://schemas.microsoft.com/office/drawing/2014/main" id="{F26645E3-8234-4A70-BBDB-A7C20BC9F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7" name="Freeform 12">
            <a:extLst>
              <a:ext uri="{FF2B5EF4-FFF2-40B4-BE49-F238E27FC236}">
                <a16:creationId xmlns:a16="http://schemas.microsoft.com/office/drawing/2014/main" id="{7CF43862-3C4A-418C-9FDF-77D495F366D1}"/>
              </a:ext>
            </a:extLst>
          </p:cNvPr>
          <p:cNvSpPr>
            <a:spLocks/>
          </p:cNvSpPr>
          <p:nvPr/>
        </p:nvSpPr>
        <p:spPr bwMode="auto">
          <a:xfrm>
            <a:off x="5756275" y="2046289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8" name="Line 13">
            <a:extLst>
              <a:ext uri="{FF2B5EF4-FFF2-40B4-BE49-F238E27FC236}">
                <a16:creationId xmlns:a16="http://schemas.microsoft.com/office/drawing/2014/main" id="{5CAB1DD9-001D-4FC3-A5EC-DCA3C20CAC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8276" y="3200401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9" name="Freeform 14">
            <a:extLst>
              <a:ext uri="{FF2B5EF4-FFF2-40B4-BE49-F238E27FC236}">
                <a16:creationId xmlns:a16="http://schemas.microsoft.com/office/drawing/2014/main" id="{506923E6-9417-4F55-A661-6BA694B84B3F}"/>
              </a:ext>
            </a:extLst>
          </p:cNvPr>
          <p:cNvSpPr>
            <a:spLocks/>
          </p:cNvSpPr>
          <p:nvPr/>
        </p:nvSpPr>
        <p:spPr bwMode="auto">
          <a:xfrm>
            <a:off x="5678488" y="2608264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0" name="Line 15">
            <a:extLst>
              <a:ext uri="{FF2B5EF4-FFF2-40B4-BE49-F238E27FC236}">
                <a16:creationId xmlns:a16="http://schemas.microsoft.com/office/drawing/2014/main" id="{6B518765-ED9F-4DCF-80BF-CC64EE925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8876" y="23241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1" name="Freeform 16">
            <a:extLst>
              <a:ext uri="{FF2B5EF4-FFF2-40B4-BE49-F238E27FC236}">
                <a16:creationId xmlns:a16="http://schemas.microsoft.com/office/drawing/2014/main" id="{A331C716-696B-430A-A4CF-6C74CF9BAFC3}"/>
              </a:ext>
            </a:extLst>
          </p:cNvPr>
          <p:cNvSpPr>
            <a:spLocks/>
          </p:cNvSpPr>
          <p:nvPr/>
        </p:nvSpPr>
        <p:spPr bwMode="auto">
          <a:xfrm>
            <a:off x="5540375" y="29289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2" name="Freeform 17">
            <a:extLst>
              <a:ext uri="{FF2B5EF4-FFF2-40B4-BE49-F238E27FC236}">
                <a16:creationId xmlns:a16="http://schemas.microsoft.com/office/drawing/2014/main" id="{B16F17A8-AA05-45CE-BF2C-C27A676F729C}"/>
              </a:ext>
            </a:extLst>
          </p:cNvPr>
          <p:cNvSpPr>
            <a:spLocks/>
          </p:cNvSpPr>
          <p:nvPr/>
        </p:nvSpPr>
        <p:spPr bwMode="auto">
          <a:xfrm>
            <a:off x="45720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3" name="Freeform 18">
            <a:extLst>
              <a:ext uri="{FF2B5EF4-FFF2-40B4-BE49-F238E27FC236}">
                <a16:creationId xmlns:a16="http://schemas.microsoft.com/office/drawing/2014/main" id="{430CF758-DB5A-4A21-B300-B8AE9EB24320}"/>
              </a:ext>
            </a:extLst>
          </p:cNvPr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4" name="Freeform 19">
            <a:extLst>
              <a:ext uri="{FF2B5EF4-FFF2-40B4-BE49-F238E27FC236}">
                <a16:creationId xmlns:a16="http://schemas.microsoft.com/office/drawing/2014/main" id="{69149901-15AA-4675-AFBE-1C0C1C5BCB0F}"/>
              </a:ext>
            </a:extLst>
          </p:cNvPr>
          <p:cNvSpPr>
            <a:spLocks/>
          </p:cNvSpPr>
          <p:nvPr/>
        </p:nvSpPr>
        <p:spPr bwMode="auto">
          <a:xfrm>
            <a:off x="5943600" y="21574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5" name="Line 20">
            <a:extLst>
              <a:ext uri="{FF2B5EF4-FFF2-40B4-BE49-F238E27FC236}">
                <a16:creationId xmlns:a16="http://schemas.microsoft.com/office/drawing/2014/main" id="{75A648C0-8D2E-4181-BF36-7CFB353ED7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6" y="24384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6" name="Freeform 21">
            <a:extLst>
              <a:ext uri="{FF2B5EF4-FFF2-40B4-BE49-F238E27FC236}">
                <a16:creationId xmlns:a16="http://schemas.microsoft.com/office/drawing/2014/main" id="{2ECB96A9-C33F-40A9-842B-8D308DC3190A}"/>
              </a:ext>
            </a:extLst>
          </p:cNvPr>
          <p:cNvSpPr>
            <a:spLocks/>
          </p:cNvSpPr>
          <p:nvPr/>
        </p:nvSpPr>
        <p:spPr bwMode="auto">
          <a:xfrm>
            <a:off x="5791200" y="23860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7" name="Freeform 22">
            <a:extLst>
              <a:ext uri="{FF2B5EF4-FFF2-40B4-BE49-F238E27FC236}">
                <a16:creationId xmlns:a16="http://schemas.microsoft.com/office/drawing/2014/main" id="{7AD7B8EE-01A0-48E0-B63F-CF9DB19DC190}"/>
              </a:ext>
            </a:extLst>
          </p:cNvPr>
          <p:cNvSpPr>
            <a:spLocks/>
          </p:cNvSpPr>
          <p:nvPr/>
        </p:nvSpPr>
        <p:spPr bwMode="auto">
          <a:xfrm>
            <a:off x="5410200" y="3402014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8" name="Freeform 23">
            <a:extLst>
              <a:ext uri="{FF2B5EF4-FFF2-40B4-BE49-F238E27FC236}">
                <a16:creationId xmlns:a16="http://schemas.microsoft.com/office/drawing/2014/main" id="{80BAC264-1DD4-4048-92ED-8DC9ECF58058}"/>
              </a:ext>
            </a:extLst>
          </p:cNvPr>
          <p:cNvSpPr>
            <a:spLocks/>
          </p:cNvSpPr>
          <p:nvPr/>
        </p:nvSpPr>
        <p:spPr bwMode="auto">
          <a:xfrm>
            <a:off x="5181600" y="30813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9" name="Freeform 24">
            <a:extLst>
              <a:ext uri="{FF2B5EF4-FFF2-40B4-BE49-F238E27FC236}">
                <a16:creationId xmlns:a16="http://schemas.microsoft.com/office/drawing/2014/main" id="{1D37386F-0F79-401A-B5B7-7C3198FA873B}"/>
              </a:ext>
            </a:extLst>
          </p:cNvPr>
          <p:cNvSpPr>
            <a:spLocks/>
          </p:cNvSpPr>
          <p:nvPr/>
        </p:nvSpPr>
        <p:spPr bwMode="auto">
          <a:xfrm>
            <a:off x="5300664" y="2819401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0" name="Freeform 25">
            <a:extLst>
              <a:ext uri="{FF2B5EF4-FFF2-40B4-BE49-F238E27FC236}">
                <a16:creationId xmlns:a16="http://schemas.microsoft.com/office/drawing/2014/main" id="{D453EA81-8372-4ED3-8DF8-23E6C1D8CC45}"/>
              </a:ext>
            </a:extLst>
          </p:cNvPr>
          <p:cNvSpPr>
            <a:spLocks/>
          </p:cNvSpPr>
          <p:nvPr/>
        </p:nvSpPr>
        <p:spPr bwMode="auto">
          <a:xfrm>
            <a:off x="5105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1" name="Freeform 26">
            <a:extLst>
              <a:ext uri="{FF2B5EF4-FFF2-40B4-BE49-F238E27FC236}">
                <a16:creationId xmlns:a16="http://schemas.microsoft.com/office/drawing/2014/main" id="{60377037-344F-471F-83F2-835E068AF397}"/>
              </a:ext>
            </a:extLst>
          </p:cNvPr>
          <p:cNvSpPr>
            <a:spLocks/>
          </p:cNvSpPr>
          <p:nvPr/>
        </p:nvSpPr>
        <p:spPr bwMode="auto">
          <a:xfrm>
            <a:off x="4953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2" name="Freeform 27">
            <a:extLst>
              <a:ext uri="{FF2B5EF4-FFF2-40B4-BE49-F238E27FC236}">
                <a16:creationId xmlns:a16="http://schemas.microsoft.com/office/drawing/2014/main" id="{366176BD-15B6-44B2-80B6-D985518E7D75}"/>
              </a:ext>
            </a:extLst>
          </p:cNvPr>
          <p:cNvSpPr>
            <a:spLocks/>
          </p:cNvSpPr>
          <p:nvPr/>
        </p:nvSpPr>
        <p:spPr bwMode="auto">
          <a:xfrm>
            <a:off x="52578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3" name="Freeform 28">
            <a:extLst>
              <a:ext uri="{FF2B5EF4-FFF2-40B4-BE49-F238E27FC236}">
                <a16:creationId xmlns:a16="http://schemas.microsoft.com/office/drawing/2014/main" id="{5311C3BB-424C-4318-8317-891AB94CA89B}"/>
              </a:ext>
            </a:extLst>
          </p:cNvPr>
          <p:cNvSpPr>
            <a:spLocks/>
          </p:cNvSpPr>
          <p:nvPr/>
        </p:nvSpPr>
        <p:spPr bwMode="auto">
          <a:xfrm>
            <a:off x="3886201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4" name="Freeform 29">
            <a:extLst>
              <a:ext uri="{FF2B5EF4-FFF2-40B4-BE49-F238E27FC236}">
                <a16:creationId xmlns:a16="http://schemas.microsoft.com/office/drawing/2014/main" id="{1601DCAE-4FE1-4F4D-9421-41203038E9D6}"/>
              </a:ext>
            </a:extLst>
          </p:cNvPr>
          <p:cNvSpPr>
            <a:spLocks/>
          </p:cNvSpPr>
          <p:nvPr/>
        </p:nvSpPr>
        <p:spPr bwMode="auto">
          <a:xfrm>
            <a:off x="3810000" y="2786064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5" name="Freeform 30">
            <a:extLst>
              <a:ext uri="{FF2B5EF4-FFF2-40B4-BE49-F238E27FC236}">
                <a16:creationId xmlns:a16="http://schemas.microsoft.com/office/drawing/2014/main" id="{93734BB8-D5AD-466A-B213-562C274C14AD}"/>
              </a:ext>
            </a:extLst>
          </p:cNvPr>
          <p:cNvSpPr>
            <a:spLocks/>
          </p:cNvSpPr>
          <p:nvPr/>
        </p:nvSpPr>
        <p:spPr bwMode="auto">
          <a:xfrm>
            <a:off x="2859089" y="3149601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6" name="Freeform 31">
            <a:extLst>
              <a:ext uri="{FF2B5EF4-FFF2-40B4-BE49-F238E27FC236}">
                <a16:creationId xmlns:a16="http://schemas.microsoft.com/office/drawing/2014/main" id="{151F5196-C55C-482C-B9B5-CAC941ED5172}"/>
              </a:ext>
            </a:extLst>
          </p:cNvPr>
          <p:cNvSpPr>
            <a:spLocks/>
          </p:cNvSpPr>
          <p:nvPr/>
        </p:nvSpPr>
        <p:spPr bwMode="auto">
          <a:xfrm>
            <a:off x="2638426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7" name="Freeform 32">
            <a:extLst>
              <a:ext uri="{FF2B5EF4-FFF2-40B4-BE49-F238E27FC236}">
                <a16:creationId xmlns:a16="http://schemas.microsoft.com/office/drawing/2014/main" id="{947EC798-B381-4721-B991-DB4A034BE94C}"/>
              </a:ext>
            </a:extLst>
          </p:cNvPr>
          <p:cNvSpPr>
            <a:spLocks/>
          </p:cNvSpPr>
          <p:nvPr/>
        </p:nvSpPr>
        <p:spPr bwMode="auto">
          <a:xfrm>
            <a:off x="3294064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8" name="Freeform 33">
            <a:extLst>
              <a:ext uri="{FF2B5EF4-FFF2-40B4-BE49-F238E27FC236}">
                <a16:creationId xmlns:a16="http://schemas.microsoft.com/office/drawing/2014/main" id="{24400AFB-6B45-4F6E-B974-D91D8E42F789}"/>
              </a:ext>
            </a:extLst>
          </p:cNvPr>
          <p:cNvSpPr>
            <a:spLocks/>
          </p:cNvSpPr>
          <p:nvPr/>
        </p:nvSpPr>
        <p:spPr bwMode="auto">
          <a:xfrm>
            <a:off x="2971800" y="2278064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9" name="Freeform 34">
            <a:extLst>
              <a:ext uri="{FF2B5EF4-FFF2-40B4-BE49-F238E27FC236}">
                <a16:creationId xmlns:a16="http://schemas.microsoft.com/office/drawing/2014/main" id="{D39B3054-332F-4001-A38C-AAAD27A37F56}"/>
              </a:ext>
            </a:extLst>
          </p:cNvPr>
          <p:cNvSpPr>
            <a:spLocks/>
          </p:cNvSpPr>
          <p:nvPr/>
        </p:nvSpPr>
        <p:spPr bwMode="auto">
          <a:xfrm>
            <a:off x="5311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0" name="Freeform 35">
            <a:extLst>
              <a:ext uri="{FF2B5EF4-FFF2-40B4-BE49-F238E27FC236}">
                <a16:creationId xmlns:a16="http://schemas.microsoft.com/office/drawing/2014/main" id="{87C6FBDA-6898-4629-8D56-1B49DAEFEF64}"/>
              </a:ext>
            </a:extLst>
          </p:cNvPr>
          <p:cNvSpPr>
            <a:spLocks/>
          </p:cNvSpPr>
          <p:nvPr/>
        </p:nvSpPr>
        <p:spPr bwMode="auto">
          <a:xfrm>
            <a:off x="2514600" y="2481264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1" name="Freeform 36">
            <a:extLst>
              <a:ext uri="{FF2B5EF4-FFF2-40B4-BE49-F238E27FC236}">
                <a16:creationId xmlns:a16="http://schemas.microsoft.com/office/drawing/2014/main" id="{E1BE068B-D040-4AA6-ABD5-673D1C04D576}"/>
              </a:ext>
            </a:extLst>
          </p:cNvPr>
          <p:cNvSpPr>
            <a:spLocks/>
          </p:cNvSpPr>
          <p:nvPr/>
        </p:nvSpPr>
        <p:spPr bwMode="auto">
          <a:xfrm>
            <a:off x="3019426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2" name="Freeform 37">
            <a:extLst>
              <a:ext uri="{FF2B5EF4-FFF2-40B4-BE49-F238E27FC236}">
                <a16:creationId xmlns:a16="http://schemas.microsoft.com/office/drawing/2014/main" id="{9A04962C-DFFD-478E-9B36-79DA422E542F}"/>
              </a:ext>
            </a:extLst>
          </p:cNvPr>
          <p:cNvSpPr>
            <a:spLocks/>
          </p:cNvSpPr>
          <p:nvPr/>
        </p:nvSpPr>
        <p:spPr bwMode="auto">
          <a:xfrm>
            <a:off x="5878513" y="2903539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3" name="Freeform 38">
            <a:extLst>
              <a:ext uri="{FF2B5EF4-FFF2-40B4-BE49-F238E27FC236}">
                <a16:creationId xmlns:a16="http://schemas.microsoft.com/office/drawing/2014/main" id="{3A7DA349-0C8B-4A50-81A5-E7CAF6E7E57A}"/>
              </a:ext>
            </a:extLst>
          </p:cNvPr>
          <p:cNvSpPr>
            <a:spLocks/>
          </p:cNvSpPr>
          <p:nvPr/>
        </p:nvSpPr>
        <p:spPr bwMode="auto">
          <a:xfrm>
            <a:off x="5748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4" name="Freeform 39">
            <a:extLst>
              <a:ext uri="{FF2B5EF4-FFF2-40B4-BE49-F238E27FC236}">
                <a16:creationId xmlns:a16="http://schemas.microsoft.com/office/drawing/2014/main" id="{66005B94-3CA5-4A9D-B75D-02D984338BD6}"/>
              </a:ext>
            </a:extLst>
          </p:cNvPr>
          <p:cNvSpPr>
            <a:spLocks/>
          </p:cNvSpPr>
          <p:nvPr/>
        </p:nvSpPr>
        <p:spPr bwMode="auto">
          <a:xfrm>
            <a:off x="4114801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5" name="Freeform 40">
            <a:extLst>
              <a:ext uri="{FF2B5EF4-FFF2-40B4-BE49-F238E27FC236}">
                <a16:creationId xmlns:a16="http://schemas.microsoft.com/office/drawing/2014/main" id="{AFFC618E-2105-4C3F-B17C-1AB106770863}"/>
              </a:ext>
            </a:extLst>
          </p:cNvPr>
          <p:cNvSpPr>
            <a:spLocks/>
          </p:cNvSpPr>
          <p:nvPr/>
        </p:nvSpPr>
        <p:spPr bwMode="auto">
          <a:xfrm>
            <a:off x="2438400" y="2286001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36" name="Freeform 41">
            <a:extLst>
              <a:ext uri="{FF2B5EF4-FFF2-40B4-BE49-F238E27FC236}">
                <a16:creationId xmlns:a16="http://schemas.microsoft.com/office/drawing/2014/main" id="{3B85AD15-5054-46D9-B48B-EB3F6D77AFAF}"/>
              </a:ext>
            </a:extLst>
          </p:cNvPr>
          <p:cNvSpPr>
            <a:spLocks/>
          </p:cNvSpPr>
          <p:nvPr/>
        </p:nvSpPr>
        <p:spPr bwMode="auto">
          <a:xfrm>
            <a:off x="3781426" y="2878139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IFT2">
            <a:extLst>
              <a:ext uri="{FF2B5EF4-FFF2-40B4-BE49-F238E27FC236}">
                <a16:creationId xmlns:a16="http://schemas.microsoft.com/office/drawing/2014/main" id="{C654691C-D32A-4F86-9B7D-563AF7905CC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SIFT1">
            <a:extLst>
              <a:ext uri="{FF2B5EF4-FFF2-40B4-BE49-F238E27FC236}">
                <a16:creationId xmlns:a16="http://schemas.microsoft.com/office/drawing/2014/main" id="{45458DCC-3539-4732-A769-D244A585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>
            <a:extLst>
              <a:ext uri="{FF2B5EF4-FFF2-40B4-BE49-F238E27FC236}">
                <a16:creationId xmlns:a16="http://schemas.microsoft.com/office/drawing/2014/main" id="{24DDB787-5A37-487A-9B49-9B9CA2588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67142"/>
            <a:ext cx="9144000" cy="1263649"/>
          </a:xfrm>
        </p:spPr>
        <p:txBody>
          <a:bodyPr/>
          <a:lstStyle/>
          <a:p>
            <a:r>
              <a:rPr lang="en-US" altLang="en-US" dirty="0"/>
              <a:t>Feature-based alignment outline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027FC6C7-BAA3-457D-B7CE-293C0AA4B2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Compute </a:t>
            </a:r>
            <a:r>
              <a:rPr lang="en-US" alt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Loop:</a:t>
            </a:r>
          </a:p>
          <a:p>
            <a:pPr marL="838200" lvl="1" indent="-381000"/>
            <a:r>
              <a:rPr lang="en-US" altLang="en-US" i="1"/>
              <a:t>Hypothesize</a:t>
            </a:r>
            <a:r>
              <a:rPr lang="en-US" altLang="en-US"/>
              <a:t> transformation </a:t>
            </a:r>
            <a:r>
              <a:rPr lang="en-US" altLang="en-US" i="1"/>
              <a:t>T</a:t>
            </a:r>
            <a:endParaRPr lang="en-US" altLang="en-US"/>
          </a:p>
          <a:p>
            <a:pPr marL="457200" indent="-457200">
              <a:buFontTx/>
              <a:buChar char="•"/>
            </a:pPr>
            <a:endParaRPr lang="en-US" altLang="en-US"/>
          </a:p>
        </p:txBody>
      </p:sp>
      <p:sp>
        <p:nvSpPr>
          <p:cNvPr id="26630" name="Line 7">
            <a:extLst>
              <a:ext uri="{FF2B5EF4-FFF2-40B4-BE49-F238E27FC236}">
                <a16:creationId xmlns:a16="http://schemas.microsoft.com/office/drawing/2014/main" id="{938D5537-F925-4B43-9F5E-18471FFED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1" name="Line 8">
            <a:extLst>
              <a:ext uri="{FF2B5EF4-FFF2-40B4-BE49-F238E27FC236}">
                <a16:creationId xmlns:a16="http://schemas.microsoft.com/office/drawing/2014/main" id="{F1FE7E48-4A8F-4132-BCC5-EE021536E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6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2" name="Freeform 13">
            <a:extLst>
              <a:ext uri="{FF2B5EF4-FFF2-40B4-BE49-F238E27FC236}">
                <a16:creationId xmlns:a16="http://schemas.microsoft.com/office/drawing/2014/main" id="{3D961FF4-0C7C-45FC-A4D7-E211B2CEA756}"/>
              </a:ext>
            </a:extLst>
          </p:cNvPr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IFT2">
            <a:extLst>
              <a:ext uri="{FF2B5EF4-FFF2-40B4-BE49-F238E27FC236}">
                <a16:creationId xmlns:a16="http://schemas.microsoft.com/office/drawing/2014/main" id="{862DD33C-02C1-4248-951B-1F49C69BCE7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 descr="SIFT1">
            <a:extLst>
              <a:ext uri="{FF2B5EF4-FFF2-40B4-BE49-F238E27FC236}">
                <a16:creationId xmlns:a16="http://schemas.microsoft.com/office/drawing/2014/main" id="{FD05083F-7DE9-4FA7-87F3-4F3BB70C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4">
            <a:extLst>
              <a:ext uri="{FF2B5EF4-FFF2-40B4-BE49-F238E27FC236}">
                <a16:creationId xmlns:a16="http://schemas.microsoft.com/office/drawing/2014/main" id="{B1A16E6B-175E-4869-AFBD-E824B9D476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6136"/>
            <a:ext cx="9144000" cy="1263649"/>
          </a:xfrm>
        </p:spPr>
        <p:txBody>
          <a:bodyPr/>
          <a:lstStyle/>
          <a:p>
            <a:r>
              <a:rPr lang="en-US" altLang="en-US" dirty="0"/>
              <a:t>Feature-based alignment outline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9B6498CD-D924-43E6-884B-4B48FFC63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Compute </a:t>
            </a:r>
            <a:r>
              <a:rPr lang="en-US" alt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Loop:</a:t>
            </a:r>
          </a:p>
          <a:p>
            <a:pPr marL="838200" lvl="1" indent="-381000"/>
            <a:r>
              <a:rPr lang="en-US" altLang="en-US" i="1"/>
              <a:t>Hypothesize</a:t>
            </a:r>
            <a:r>
              <a:rPr lang="en-US" altLang="en-US"/>
              <a:t> transformation </a:t>
            </a:r>
            <a:r>
              <a:rPr lang="en-US" altLang="en-US" i="1"/>
              <a:t>T</a:t>
            </a:r>
            <a:endParaRPr lang="en-US" altLang="en-US"/>
          </a:p>
          <a:p>
            <a:pPr marL="838200" lvl="1" indent="-381000"/>
            <a:r>
              <a:rPr lang="en-US" altLang="en-US" i="1"/>
              <a:t>Verify </a:t>
            </a:r>
            <a:r>
              <a:rPr lang="en-US" altLang="en-US"/>
              <a:t>transformation (search for other matches consistent with </a:t>
            </a:r>
            <a:r>
              <a:rPr lang="en-US" altLang="en-US" i="1"/>
              <a:t>T</a:t>
            </a:r>
            <a:r>
              <a:rPr lang="en-US" altLang="en-US"/>
              <a:t>)</a:t>
            </a:r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32E083A6-4A56-48AE-99CF-7236A72CEA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5" name="Freeform 7">
            <a:extLst>
              <a:ext uri="{FF2B5EF4-FFF2-40B4-BE49-F238E27FC236}">
                <a16:creationId xmlns:a16="http://schemas.microsoft.com/office/drawing/2014/main" id="{33E50245-CD8C-4986-908F-37B018443BD4}"/>
              </a:ext>
            </a:extLst>
          </p:cNvPr>
          <p:cNvSpPr>
            <a:spLocks/>
          </p:cNvSpPr>
          <p:nvPr/>
        </p:nvSpPr>
        <p:spPr bwMode="auto">
          <a:xfrm>
            <a:off x="5756275" y="2046289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F98EF96E-7675-46F5-A785-6423523E5F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8276" y="3200401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7" name="Freeform 9">
            <a:extLst>
              <a:ext uri="{FF2B5EF4-FFF2-40B4-BE49-F238E27FC236}">
                <a16:creationId xmlns:a16="http://schemas.microsoft.com/office/drawing/2014/main" id="{1A0CFC9D-2A3C-4F1A-A3E7-AB1039C93DBB}"/>
              </a:ext>
            </a:extLst>
          </p:cNvPr>
          <p:cNvSpPr>
            <a:spLocks/>
          </p:cNvSpPr>
          <p:nvPr/>
        </p:nvSpPr>
        <p:spPr bwMode="auto">
          <a:xfrm>
            <a:off x="5678488" y="2608264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96F90603-5FB1-4E74-B049-B737FE8977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8876" y="23241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9" name="Freeform 11">
            <a:extLst>
              <a:ext uri="{FF2B5EF4-FFF2-40B4-BE49-F238E27FC236}">
                <a16:creationId xmlns:a16="http://schemas.microsoft.com/office/drawing/2014/main" id="{FF5FCD31-0DEF-4606-8BFF-AFE59895FD7B}"/>
              </a:ext>
            </a:extLst>
          </p:cNvPr>
          <p:cNvSpPr>
            <a:spLocks/>
          </p:cNvSpPr>
          <p:nvPr/>
        </p:nvSpPr>
        <p:spPr bwMode="auto">
          <a:xfrm>
            <a:off x="5540375" y="29289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0" name="Freeform 12">
            <a:extLst>
              <a:ext uri="{FF2B5EF4-FFF2-40B4-BE49-F238E27FC236}">
                <a16:creationId xmlns:a16="http://schemas.microsoft.com/office/drawing/2014/main" id="{ABADD8C6-B833-4316-BBFC-970C44F89708}"/>
              </a:ext>
            </a:extLst>
          </p:cNvPr>
          <p:cNvSpPr>
            <a:spLocks/>
          </p:cNvSpPr>
          <p:nvPr/>
        </p:nvSpPr>
        <p:spPr bwMode="auto">
          <a:xfrm>
            <a:off x="45720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1" name="Freeform 13">
            <a:extLst>
              <a:ext uri="{FF2B5EF4-FFF2-40B4-BE49-F238E27FC236}">
                <a16:creationId xmlns:a16="http://schemas.microsoft.com/office/drawing/2014/main" id="{E1F17B15-4D16-404B-8F57-0F2499997893}"/>
              </a:ext>
            </a:extLst>
          </p:cNvPr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2" name="Freeform 14">
            <a:extLst>
              <a:ext uri="{FF2B5EF4-FFF2-40B4-BE49-F238E27FC236}">
                <a16:creationId xmlns:a16="http://schemas.microsoft.com/office/drawing/2014/main" id="{ED9A2D62-5F57-4828-971D-C89B52495E2D}"/>
              </a:ext>
            </a:extLst>
          </p:cNvPr>
          <p:cNvSpPr>
            <a:spLocks/>
          </p:cNvSpPr>
          <p:nvPr/>
        </p:nvSpPr>
        <p:spPr bwMode="auto">
          <a:xfrm>
            <a:off x="5943600" y="21574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3" name="Line 15">
            <a:extLst>
              <a:ext uri="{FF2B5EF4-FFF2-40B4-BE49-F238E27FC236}">
                <a16:creationId xmlns:a16="http://schemas.microsoft.com/office/drawing/2014/main" id="{9C21C59C-B1A7-4DFF-992F-418746B4C0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6" y="24384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4" name="Freeform 16">
            <a:extLst>
              <a:ext uri="{FF2B5EF4-FFF2-40B4-BE49-F238E27FC236}">
                <a16:creationId xmlns:a16="http://schemas.microsoft.com/office/drawing/2014/main" id="{FBABF80F-C346-4A4B-9403-B5D57E46AE20}"/>
              </a:ext>
            </a:extLst>
          </p:cNvPr>
          <p:cNvSpPr>
            <a:spLocks/>
          </p:cNvSpPr>
          <p:nvPr/>
        </p:nvSpPr>
        <p:spPr bwMode="auto">
          <a:xfrm>
            <a:off x="5791200" y="23860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5" name="Freeform 17">
            <a:extLst>
              <a:ext uri="{FF2B5EF4-FFF2-40B4-BE49-F238E27FC236}">
                <a16:creationId xmlns:a16="http://schemas.microsoft.com/office/drawing/2014/main" id="{E5A20111-A5C2-46F9-A219-CCD4C68ED86B}"/>
              </a:ext>
            </a:extLst>
          </p:cNvPr>
          <p:cNvSpPr>
            <a:spLocks/>
          </p:cNvSpPr>
          <p:nvPr/>
        </p:nvSpPr>
        <p:spPr bwMode="auto">
          <a:xfrm>
            <a:off x="5410200" y="3402014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6" name="Freeform 18">
            <a:extLst>
              <a:ext uri="{FF2B5EF4-FFF2-40B4-BE49-F238E27FC236}">
                <a16:creationId xmlns:a16="http://schemas.microsoft.com/office/drawing/2014/main" id="{F01E3364-0AE7-4080-AEC3-53E70C9298AC}"/>
              </a:ext>
            </a:extLst>
          </p:cNvPr>
          <p:cNvSpPr>
            <a:spLocks/>
          </p:cNvSpPr>
          <p:nvPr/>
        </p:nvSpPr>
        <p:spPr bwMode="auto">
          <a:xfrm>
            <a:off x="5181600" y="30813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7" name="Freeform 19">
            <a:extLst>
              <a:ext uri="{FF2B5EF4-FFF2-40B4-BE49-F238E27FC236}">
                <a16:creationId xmlns:a16="http://schemas.microsoft.com/office/drawing/2014/main" id="{F4E33391-0650-4C1F-B183-D801898BF92B}"/>
              </a:ext>
            </a:extLst>
          </p:cNvPr>
          <p:cNvSpPr>
            <a:spLocks/>
          </p:cNvSpPr>
          <p:nvPr/>
        </p:nvSpPr>
        <p:spPr bwMode="auto">
          <a:xfrm>
            <a:off x="5300664" y="2819401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8" name="Freeform 20">
            <a:extLst>
              <a:ext uri="{FF2B5EF4-FFF2-40B4-BE49-F238E27FC236}">
                <a16:creationId xmlns:a16="http://schemas.microsoft.com/office/drawing/2014/main" id="{B699B4F0-B1EC-4B2E-97E1-335CACEFD4DE}"/>
              </a:ext>
            </a:extLst>
          </p:cNvPr>
          <p:cNvSpPr>
            <a:spLocks/>
          </p:cNvSpPr>
          <p:nvPr/>
        </p:nvSpPr>
        <p:spPr bwMode="auto">
          <a:xfrm>
            <a:off x="5105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69" name="Freeform 21">
            <a:extLst>
              <a:ext uri="{FF2B5EF4-FFF2-40B4-BE49-F238E27FC236}">
                <a16:creationId xmlns:a16="http://schemas.microsoft.com/office/drawing/2014/main" id="{9C46B34F-EE8D-45F1-9062-BD865C27B626}"/>
              </a:ext>
            </a:extLst>
          </p:cNvPr>
          <p:cNvSpPr>
            <a:spLocks/>
          </p:cNvSpPr>
          <p:nvPr/>
        </p:nvSpPr>
        <p:spPr bwMode="auto">
          <a:xfrm>
            <a:off x="4953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70" name="Freeform 22">
            <a:extLst>
              <a:ext uri="{FF2B5EF4-FFF2-40B4-BE49-F238E27FC236}">
                <a16:creationId xmlns:a16="http://schemas.microsoft.com/office/drawing/2014/main" id="{3E6335B5-FA03-4E4B-AA5B-245DE99EA94A}"/>
              </a:ext>
            </a:extLst>
          </p:cNvPr>
          <p:cNvSpPr>
            <a:spLocks/>
          </p:cNvSpPr>
          <p:nvPr/>
        </p:nvSpPr>
        <p:spPr bwMode="auto">
          <a:xfrm>
            <a:off x="52578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958FBF7A-D3BD-42FD-BBAA-AC5AC6BED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96641"/>
            <a:ext cx="9144000" cy="1263649"/>
          </a:xfrm>
        </p:spPr>
        <p:txBody>
          <a:bodyPr/>
          <a:lstStyle/>
          <a:p>
            <a:r>
              <a:rPr lang="en-US" altLang="en-US" dirty="0"/>
              <a:t>Feature-based alignment outline</a:t>
            </a:r>
          </a:p>
        </p:txBody>
      </p:sp>
      <p:sp>
        <p:nvSpPr>
          <p:cNvPr id="28675" name="Rectangle 5">
            <a:extLst>
              <a:ext uri="{FF2B5EF4-FFF2-40B4-BE49-F238E27FC236}">
                <a16:creationId xmlns:a16="http://schemas.microsoft.com/office/drawing/2014/main" id="{6FA339B6-3CA0-4F21-93C9-41ECB18AD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Compute </a:t>
            </a:r>
            <a:r>
              <a:rPr lang="en-US" alt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altLang="en-US"/>
              <a:t>Loop:</a:t>
            </a:r>
          </a:p>
          <a:p>
            <a:pPr marL="838200" lvl="1" indent="-381000"/>
            <a:r>
              <a:rPr lang="en-US" altLang="en-US" i="1"/>
              <a:t>Hypothesize</a:t>
            </a:r>
            <a:r>
              <a:rPr lang="en-US" altLang="en-US"/>
              <a:t> transformation </a:t>
            </a:r>
            <a:r>
              <a:rPr lang="en-US" altLang="en-US" i="1"/>
              <a:t>T</a:t>
            </a:r>
            <a:endParaRPr lang="en-US" altLang="en-US"/>
          </a:p>
          <a:p>
            <a:pPr marL="838200" lvl="1" indent="-381000"/>
            <a:r>
              <a:rPr lang="en-US" altLang="en-US" i="1"/>
              <a:t>Verify </a:t>
            </a:r>
            <a:r>
              <a:rPr lang="en-US" altLang="en-US"/>
              <a:t>transformation (search for other matches consistent with </a:t>
            </a:r>
            <a:r>
              <a:rPr lang="en-US" altLang="en-US" i="1"/>
              <a:t>T</a:t>
            </a:r>
            <a:r>
              <a:rPr lang="en-US" altLang="en-US"/>
              <a:t>)</a:t>
            </a:r>
          </a:p>
        </p:txBody>
      </p:sp>
      <p:pic>
        <p:nvPicPr>
          <p:cNvPr id="28676" name="Picture 23" descr="homography">
            <a:extLst>
              <a:ext uri="{FF2B5EF4-FFF2-40B4-BE49-F238E27FC236}">
                <a16:creationId xmlns:a16="http://schemas.microsoft.com/office/drawing/2014/main" id="{0532AFE0-AFD7-4020-A0E8-288FB3EA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4" y="963614"/>
            <a:ext cx="5691187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6E2F-26D1-4295-A770-AB70DAE0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4" t="22592" r="21979" b="25370"/>
          <a:stretch/>
        </p:blipFill>
        <p:spPr>
          <a:xfrm>
            <a:off x="1422400" y="1371600"/>
            <a:ext cx="8719702" cy="440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500" y="304800"/>
            <a:ext cx="98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Outliers doesn’t fit the model</a:t>
            </a:r>
          </a:p>
        </p:txBody>
      </p:sp>
    </p:spTree>
    <p:extLst>
      <p:ext uri="{BB962C8B-B14F-4D97-AF65-F5344CB8AC3E}">
        <p14:creationId xmlns:p14="http://schemas.microsoft.com/office/powerpoint/2010/main" val="113665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Inliers are best fit to connect the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215A4-1DF4-4569-8891-B3595491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4" t="28704" r="22500" b="21852"/>
          <a:stretch/>
        </p:blipFill>
        <p:spPr>
          <a:xfrm>
            <a:off x="1282700" y="1351406"/>
            <a:ext cx="8166100" cy="40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RANSAC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417F6-5B5A-4E68-9D7B-BF98FC319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3519" r="25104" b="20370"/>
          <a:stretch/>
        </p:blipFill>
        <p:spPr>
          <a:xfrm>
            <a:off x="1790700" y="1346200"/>
            <a:ext cx="939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3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Procedure : Step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605D0-6DDD-45C3-9C4A-FB3489F2D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27778" r="28541" b="22222"/>
          <a:stretch/>
        </p:blipFill>
        <p:spPr>
          <a:xfrm>
            <a:off x="3289300" y="1905000"/>
            <a:ext cx="5422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8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2: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667A3-68CA-4CAB-903F-50ADC5455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58" t="21111" r="31146" b="34630"/>
          <a:stretch/>
        </p:blipFill>
        <p:spPr>
          <a:xfrm>
            <a:off x="3251200" y="1690369"/>
            <a:ext cx="6096000" cy="40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E227-F01E-42E3-9A16-E02914D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8518" r="30937" b="25185"/>
          <a:stretch/>
        </p:blipFill>
        <p:spPr>
          <a:xfrm>
            <a:off x="1522476" y="1422400"/>
            <a:ext cx="8244078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Example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02D4-4B21-4C49-A1E1-92FE575D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1"/>
            <a:ext cx="4541520" cy="411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using feature detection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BDF46-EE0C-4E34-95C0-C3398020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22" t="33857" r="37750" b="36222"/>
          <a:stretch/>
        </p:blipFill>
        <p:spPr>
          <a:xfrm>
            <a:off x="6096000" y="1981201"/>
            <a:ext cx="5212080" cy="3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4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4: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9A240-2CF0-4C01-8A8A-ADD3B1055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0" t="20000" r="33020" b="34074"/>
          <a:stretch/>
        </p:blipFill>
        <p:spPr>
          <a:xfrm>
            <a:off x="3130550" y="1690369"/>
            <a:ext cx="6013450" cy="4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6: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E32BA-A90B-4E45-BD1E-AF452AB9C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8" t="22037" r="33229" b="29629"/>
          <a:stretch/>
        </p:blipFill>
        <p:spPr>
          <a:xfrm>
            <a:off x="2571750" y="1320800"/>
            <a:ext cx="7747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7: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BEC32-F601-4A11-B8EE-70F037E1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3" t="21296" r="32083" b="22222"/>
          <a:stretch/>
        </p:blipFill>
        <p:spPr>
          <a:xfrm>
            <a:off x="3314700" y="1058544"/>
            <a:ext cx="5651500" cy="51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8: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A4A3F-317E-4D3C-9575-755E2F5E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3518" r="32396" b="17593"/>
          <a:stretch/>
        </p:blipFill>
        <p:spPr>
          <a:xfrm>
            <a:off x="2641600" y="1612900"/>
            <a:ext cx="7035800" cy="50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9: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813B-46D2-4921-8D09-6A0E08D7F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58" t="20555" r="29791" b="28889"/>
          <a:stretch/>
        </p:blipFill>
        <p:spPr>
          <a:xfrm>
            <a:off x="2971800" y="1536700"/>
            <a:ext cx="6766448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Step 10: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EE12C-6D3D-4DD8-A94D-770A2B0E2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26111" r="29063" b="25370"/>
          <a:stretch/>
        </p:blipFill>
        <p:spPr>
          <a:xfrm>
            <a:off x="1727199" y="1295400"/>
            <a:ext cx="8647537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0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Final step: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E51C6-36E4-443C-8120-7F62A69D5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24074" r="28229" b="20185"/>
          <a:stretch/>
        </p:blipFill>
        <p:spPr>
          <a:xfrm>
            <a:off x="2603499" y="1651000"/>
            <a:ext cx="7678395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 to choose the parameters?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02D4-4B21-4C49-A1E1-92FE575D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1"/>
            <a:ext cx="10668000" cy="4114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if sampled points s</a:t>
            </a:r>
          </a:p>
          <a:p>
            <a:r>
              <a:rPr lang="en-US" dirty="0">
                <a:solidFill>
                  <a:schemeClr val="bg1"/>
                </a:solidFill>
              </a:rPr>
              <a:t>Outlier ratio e  (outliers/ datapoints)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many trials T do we need?</a:t>
            </a:r>
          </a:p>
          <a:p>
            <a:r>
              <a:rPr lang="en-US" dirty="0">
                <a:solidFill>
                  <a:schemeClr val="bg1"/>
                </a:solidFill>
              </a:rPr>
              <a:t>Choose T so that, with probability p, at least one random sample set is free from outliers</a:t>
            </a:r>
          </a:p>
          <a:p>
            <a:r>
              <a:rPr lang="en-US" dirty="0">
                <a:solidFill>
                  <a:schemeClr val="bg1"/>
                </a:solidFill>
              </a:rPr>
              <a:t>1-p =(1- (1-e)</a:t>
            </a:r>
            <a:r>
              <a:rPr lang="en-US" baseline="30000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aseline="30000" dirty="0">
                <a:solidFill>
                  <a:schemeClr val="bg1"/>
                </a:solidFill>
              </a:rPr>
              <a:t>T</a:t>
            </a:r>
          </a:p>
          <a:p>
            <a:r>
              <a:rPr lang="en-US" dirty="0">
                <a:solidFill>
                  <a:schemeClr val="bg1"/>
                </a:solidFill>
              </a:rPr>
              <a:t>P(fail T times) = select at least one outliers in all T trials</a:t>
            </a:r>
          </a:p>
          <a:p>
            <a:r>
              <a:rPr lang="en-US" dirty="0">
                <a:solidFill>
                  <a:schemeClr val="bg1"/>
                </a:solidFill>
              </a:rPr>
              <a:t>Log(1-p) = T log(1-(1-e)</a:t>
            </a:r>
            <a:r>
              <a:rPr lang="en-US" baseline="30000" dirty="0">
                <a:solidFill>
                  <a:schemeClr val="bg1"/>
                </a:solidFill>
              </a:rPr>
              <a:t>s</a:t>
            </a:r>
            <a:endParaRPr lang="en-IN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4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No. of trials T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02D4-4B21-4C49-A1E1-92FE575D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1"/>
            <a:ext cx="10668000" cy="411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 =  log (1-p) / log(1-(1-e)</a:t>
            </a:r>
            <a:r>
              <a:rPr lang="en-US" baseline="300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512-50CB-4518-BAB2-B77AD1D35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4" t="21111" r="31979" b="44630"/>
          <a:stretch/>
        </p:blipFill>
        <p:spPr>
          <a:xfrm>
            <a:off x="3022600" y="2863850"/>
            <a:ext cx="7747000" cy="39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1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 this inliers and outlier are present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C43184-39AD-4532-ABD7-2FD211FA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67" t="33916" r="38125" b="37068"/>
          <a:stretch/>
        </p:blipFill>
        <p:spPr>
          <a:xfrm>
            <a:off x="1943792" y="1234905"/>
            <a:ext cx="7823661" cy="51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>
            <a:extLst>
              <a:ext uri="{FF2B5EF4-FFF2-40B4-BE49-F238E27FC236}">
                <a16:creationId xmlns:a16="http://schemas.microsoft.com/office/drawing/2014/main" id="{42ECCFD6-89A6-46AB-8699-1FA672D20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1"/>
          <a:stretch>
            <a:fillRect/>
          </a:stretch>
        </p:blipFill>
        <p:spPr bwMode="auto">
          <a:xfrm>
            <a:off x="2057400" y="3805239"/>
            <a:ext cx="3886200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itle 1">
            <a:extLst>
              <a:ext uri="{FF2B5EF4-FFF2-40B4-BE49-F238E27FC236}">
                <a16:creationId xmlns:a16="http://schemas.microsoft.com/office/drawing/2014/main" id="{3EFD4923-4EBA-4F02-8EE5-613245A2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162"/>
            <a:ext cx="9144000" cy="1189703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A look into the past</a:t>
            </a: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7740260D-FFC0-415F-ADC6-7359F87B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3775"/>
            <a:ext cx="38862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>
            <a:extLst>
              <a:ext uri="{FF2B5EF4-FFF2-40B4-BE49-F238E27FC236}">
                <a16:creationId xmlns:a16="http://schemas.microsoft.com/office/drawing/2014/main" id="{D6DBFF1F-53C1-40CB-BEDE-AFBC977E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13176"/>
            <a:ext cx="38862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5">
            <a:extLst>
              <a:ext uri="{FF2B5EF4-FFF2-40B4-BE49-F238E27FC236}">
                <a16:creationId xmlns:a16="http://schemas.microsoft.com/office/drawing/2014/main" id="{B774E68C-3A09-41B8-B405-9DB0824C6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993775"/>
            <a:ext cx="38862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489C6F-6B6B-487A-B1E7-8CB84854E903}"/>
              </a:ext>
            </a:extLst>
          </p:cNvPr>
          <p:cNvSpPr/>
          <p:nvPr/>
        </p:nvSpPr>
        <p:spPr>
          <a:xfrm>
            <a:off x="1828800" y="6400800"/>
            <a:ext cx="83820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hlinkClick r:id="rId7"/>
              </a:rPr>
              <a:t>http://blog.flickr.net/en/2010/01/27/a-look-into-the-past/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3545-721F-48AF-9568-595555E2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03" y="368440"/>
            <a:ext cx="9144000" cy="9294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 Alignment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19">
            <a:extLst>
              <a:ext uri="{FF2B5EF4-FFF2-40B4-BE49-F238E27FC236}">
                <a16:creationId xmlns:a16="http://schemas.microsoft.com/office/drawing/2014/main" id="{E4328587-B3F4-45C0-95DD-A1B0FB6EAB40}"/>
              </a:ext>
            </a:extLst>
          </p:cNvPr>
          <p:cNvGrpSpPr>
            <a:grpSpLocks/>
          </p:cNvGrpSpPr>
          <p:nvPr/>
        </p:nvGrpSpPr>
        <p:grpSpPr bwMode="auto">
          <a:xfrm>
            <a:off x="235974" y="1297858"/>
            <a:ext cx="11651226" cy="4188542"/>
            <a:chOff x="144" y="624"/>
            <a:chExt cx="5520" cy="1092"/>
          </a:xfrm>
        </p:grpSpPr>
        <p:pic>
          <p:nvPicPr>
            <p:cNvPr id="4" name="Picture 13" descr="homography">
              <a:extLst>
                <a:ext uri="{FF2B5EF4-FFF2-40B4-BE49-F238E27FC236}">
                  <a16:creationId xmlns:a16="http://schemas.microsoft.com/office/drawing/2014/main" id="{61C13614-4D83-4E9F-806E-2C4BE8711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" y="624"/>
              <a:ext cx="2184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4" descr="image1">
              <a:extLst>
                <a:ext uri="{FF2B5EF4-FFF2-40B4-BE49-F238E27FC236}">
                  <a16:creationId xmlns:a16="http://schemas.microsoft.com/office/drawing/2014/main" id="{30FC6942-FDB6-4926-B71F-B07A6899F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624"/>
              <a:ext cx="1496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5" descr="image2">
              <a:extLst>
                <a:ext uri="{FF2B5EF4-FFF2-40B4-BE49-F238E27FC236}">
                  <a16:creationId xmlns:a16="http://schemas.microsoft.com/office/drawing/2014/main" id="{516CD139-8917-4190-A7C1-B4E27A965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" y="624"/>
              <a:ext cx="1497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8">
              <a:extLst>
                <a:ext uri="{FF2B5EF4-FFF2-40B4-BE49-F238E27FC236}">
                  <a16:creationId xmlns:a16="http://schemas.microsoft.com/office/drawing/2014/main" id="{0C18C785-7815-467A-8955-6D0A56F93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960"/>
              <a:ext cx="456" cy="336"/>
            </a:xfrm>
            <a:prstGeom prst="rightArrow">
              <a:avLst>
                <a:gd name="adj1" fmla="val 50000"/>
                <a:gd name="adj2" fmla="val 339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49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Introduction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02D4-4B21-4C49-A1E1-92FE575D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1"/>
            <a:ext cx="10668000" cy="411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Trial and error approach</a:t>
            </a:r>
          </a:p>
          <a:p>
            <a:r>
              <a:rPr lang="en-US" dirty="0">
                <a:solidFill>
                  <a:schemeClr val="bg1"/>
                </a:solidFill>
              </a:rPr>
              <a:t>Approach to deal with high fractions of outliers in the data</a:t>
            </a:r>
          </a:p>
          <a:p>
            <a:r>
              <a:rPr lang="en-US" dirty="0">
                <a:solidFill>
                  <a:schemeClr val="bg1"/>
                </a:solidFill>
              </a:rPr>
              <a:t>Key idea: Find the best partition of points in inliers set and outlier and estimate the model from the inlier set</a:t>
            </a:r>
          </a:p>
          <a:p>
            <a:r>
              <a:rPr lang="en-US" dirty="0">
                <a:solidFill>
                  <a:schemeClr val="bg1"/>
                </a:solidFill>
              </a:rPr>
              <a:t>Standard approach for fitting in the presence of outliers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5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8E9-9EF5-4A60-A582-9A48CCB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6720"/>
            <a:ext cx="9144000" cy="126364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Algorithm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02D4-4B21-4C49-A1E1-92FE575D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1"/>
            <a:ext cx="10668000" cy="411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the number of data points required to fit the model</a:t>
            </a:r>
          </a:p>
          <a:p>
            <a:r>
              <a:rPr lang="en-US" dirty="0">
                <a:solidFill>
                  <a:schemeClr val="bg1"/>
                </a:solidFill>
              </a:rPr>
              <a:t>Compute model parameter using the sampled data points</a:t>
            </a:r>
          </a:p>
          <a:p>
            <a:r>
              <a:rPr lang="en-US" dirty="0">
                <a:solidFill>
                  <a:schemeClr val="bg1"/>
                </a:solidFill>
              </a:rPr>
              <a:t>Score by the fraction of inliers within a preset threshold of the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Repeat 1-3 until the best model is found with high confidence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561AD42-A41A-46DA-9C85-729C1C4C6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Feature-based alignment outline</a:t>
            </a:r>
          </a:p>
        </p:txBody>
      </p:sp>
      <p:pic>
        <p:nvPicPr>
          <p:cNvPr id="23555" name="Picture 4" descr="image1">
            <a:extLst>
              <a:ext uri="{FF2B5EF4-FFF2-40B4-BE49-F238E27FC236}">
                <a16:creationId xmlns:a16="http://schemas.microsoft.com/office/drawing/2014/main" id="{4E1C21DB-8AB2-4D8E-95CB-A45523FD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07765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 descr="image2">
            <a:extLst>
              <a:ext uri="{FF2B5EF4-FFF2-40B4-BE49-F238E27FC236}">
                <a16:creationId xmlns:a16="http://schemas.microsoft.com/office/drawing/2014/main" id="{E0950DA8-DAAB-416E-93D8-1077FFD1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07771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>
            <a:extLst>
              <a:ext uri="{FF2B5EF4-FFF2-40B4-BE49-F238E27FC236}">
                <a16:creationId xmlns:a16="http://schemas.microsoft.com/office/drawing/2014/main" id="{A13EC2BE-3786-4458-ABA0-73325A260A9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0047"/>
            <a:ext cx="4229100" cy="363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7" descr="SIFT1">
            <a:extLst>
              <a:ext uri="{FF2B5EF4-FFF2-40B4-BE49-F238E27FC236}">
                <a16:creationId xmlns:a16="http://schemas.microsoft.com/office/drawing/2014/main" id="{B334AE57-2C22-4681-855B-0F2A4894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2300048"/>
            <a:ext cx="5008564" cy="363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2">
            <a:extLst>
              <a:ext uri="{FF2B5EF4-FFF2-40B4-BE49-F238E27FC236}">
                <a16:creationId xmlns:a16="http://schemas.microsoft.com/office/drawing/2014/main" id="{A63481A0-435A-4D9B-ABA0-200518715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Feature-based alignment outline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1C01C77C-92C6-419D-BE76-47631AA37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6329518"/>
            <a:ext cx="7772400" cy="86769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Extract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382120"/>
      </a:dk2>
      <a:lt2>
        <a:srgbClr val="E2E3E8"/>
      </a:lt2>
      <a:accent1>
        <a:srgbClr val="B2A120"/>
      </a:accent1>
      <a:accent2>
        <a:srgbClr val="D56F17"/>
      </a:accent2>
      <a:accent3>
        <a:srgbClr val="E73229"/>
      </a:accent3>
      <a:accent4>
        <a:srgbClr val="D5175E"/>
      </a:accent4>
      <a:accent5>
        <a:srgbClr val="E729BE"/>
      </a:accent5>
      <a:accent6>
        <a:srgbClr val="AE17D5"/>
      </a:accent6>
      <a:hlink>
        <a:srgbClr val="BF3F8E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359</Words>
  <Application>Microsoft Office PowerPoint</Application>
  <PresentationFormat>Widescreen</PresentationFormat>
  <Paragraphs>73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Nova Cond</vt:lpstr>
      <vt:lpstr>Calibri</vt:lpstr>
      <vt:lpstr>Impact</vt:lpstr>
      <vt:lpstr>Times New Roman</vt:lpstr>
      <vt:lpstr>TornVTI</vt:lpstr>
      <vt:lpstr>RANSAC</vt:lpstr>
      <vt:lpstr>Example</vt:lpstr>
      <vt:lpstr>In this inliers and outlier are present</vt:lpstr>
      <vt:lpstr>A look into the past</vt:lpstr>
      <vt:lpstr>Image Alignment</vt:lpstr>
      <vt:lpstr>Introduction</vt:lpstr>
      <vt:lpstr>Algorithm</vt:lpstr>
      <vt:lpstr>Feature-based alignment outline</vt:lpstr>
      <vt:lpstr>Feature-based alignment outline</vt:lpstr>
      <vt:lpstr>Feature-based alignment outline</vt:lpstr>
      <vt:lpstr>Feature-based alignment outline</vt:lpstr>
      <vt:lpstr>Feature-based alignment outline</vt:lpstr>
      <vt:lpstr>Feature-based alignment outline</vt:lpstr>
      <vt:lpstr>PowerPoint Presentation</vt:lpstr>
      <vt:lpstr>Inliers are best fit to connect the features</vt:lpstr>
      <vt:lpstr>RANSAC</vt:lpstr>
      <vt:lpstr>Procedure : Step 1</vt:lpstr>
      <vt:lpstr>Step 2:</vt:lpstr>
      <vt:lpstr>Step 3</vt:lpstr>
      <vt:lpstr>Step 4:</vt:lpstr>
      <vt:lpstr>Step 6:</vt:lpstr>
      <vt:lpstr>Step 7: </vt:lpstr>
      <vt:lpstr>Step 8:</vt:lpstr>
      <vt:lpstr>Step 9:</vt:lpstr>
      <vt:lpstr>Step 10:</vt:lpstr>
      <vt:lpstr>Final step:</vt:lpstr>
      <vt:lpstr>How to choose the parameters?</vt:lpstr>
      <vt:lpstr>No. of trials 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RANSAC</dc:title>
  <dc:creator>Hemachandran k</dc:creator>
  <cp:lastModifiedBy>Hemachandran k</cp:lastModifiedBy>
  <cp:revision>8</cp:revision>
  <dcterms:created xsi:type="dcterms:W3CDTF">2020-11-18T16:35:22Z</dcterms:created>
  <dcterms:modified xsi:type="dcterms:W3CDTF">2020-11-24T08:37:26Z</dcterms:modified>
</cp:coreProperties>
</file>